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4" r:id="rId6"/>
    <p:sldId id="262" r:id="rId7"/>
    <p:sldId id="263"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media/media2.avi>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4/2/2024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4/2/2024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drive/u/0/folders/1GQn4STiIvgky94x3qbhOh446vY_rLn2g"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file:///E:\Developement\DeepLearning%20project\data"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videoClassificationModel/boxing.mp4"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5" Type="http://schemas.openxmlformats.org/officeDocument/2006/relationships/hyperlink" Target="videoClassificationModel/output_video%20(2).avi"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a:t>Deep Learning-Based </a:t>
            </a:r>
            <a:r>
              <a:rPr lang="en-US" dirty="0" smtClean="0"/>
              <a:t/>
            </a:r>
            <a:br>
              <a:rPr lang="en-US" dirty="0" smtClean="0"/>
            </a:br>
            <a:r>
              <a:rPr lang="en-US" dirty="0" smtClean="0"/>
              <a:t>Sports </a:t>
            </a:r>
            <a:r>
              <a:rPr lang="en-US" dirty="0"/>
              <a:t>Activity Recognition System for Video Analysis</a:t>
            </a:r>
            <a:endParaRPr lang="en-IN" dirty="0"/>
          </a:p>
        </p:txBody>
      </p:sp>
      <p:sp>
        <p:nvSpPr>
          <p:cNvPr id="4" name="TextBox 3"/>
          <p:cNvSpPr txBox="1"/>
          <p:nvPr/>
        </p:nvSpPr>
        <p:spPr>
          <a:xfrm>
            <a:off x="9339943" y="5491488"/>
            <a:ext cx="2407603" cy="1015663"/>
          </a:xfrm>
          <a:prstGeom prst="rect">
            <a:avLst/>
          </a:prstGeom>
          <a:noFill/>
        </p:spPr>
        <p:txBody>
          <a:bodyPr wrap="square" rtlCol="0">
            <a:spAutoFit/>
          </a:bodyPr>
          <a:lstStyle/>
          <a:p>
            <a:r>
              <a:rPr lang="en-IN" sz="2000" b="1" dirty="0" smtClean="0"/>
              <a:t>Project By-</a:t>
            </a:r>
          </a:p>
          <a:p>
            <a:pPr marL="342900" indent="-342900">
              <a:buFont typeface="Courier New" panose="02070309020205020404" pitchFamily="49" charset="0"/>
              <a:buChar char="o"/>
            </a:pPr>
            <a:r>
              <a:rPr lang="en-IN" sz="2000" b="1" dirty="0" smtClean="0"/>
              <a:t>Manan Jain(33)</a:t>
            </a:r>
          </a:p>
          <a:p>
            <a:pPr marL="342900" indent="-342900">
              <a:buFont typeface="Courier New" panose="02070309020205020404" pitchFamily="49" charset="0"/>
              <a:buChar char="o"/>
            </a:pPr>
            <a:r>
              <a:rPr lang="en-IN" sz="2000" b="1" dirty="0" smtClean="0"/>
              <a:t>Rishi Sharma</a:t>
            </a:r>
            <a:r>
              <a:rPr lang="en-IN" sz="1900" b="1" dirty="0" smtClean="0"/>
              <a:t> (53)</a:t>
            </a:r>
            <a:endParaRPr lang="en-IN" sz="1900" b="1" dirty="0"/>
          </a:p>
        </p:txBody>
      </p:sp>
      <p:sp>
        <p:nvSpPr>
          <p:cNvPr id="5" name="Subtitle 4"/>
          <p:cNvSpPr>
            <a:spLocks noGrp="1"/>
          </p:cNvSpPr>
          <p:nvPr>
            <p:ph type="subTitle" idx="1"/>
          </p:nvPr>
        </p:nvSpPr>
        <p:spPr>
          <a:xfrm>
            <a:off x="1876424" y="3672844"/>
            <a:ext cx="8791575" cy="1655762"/>
          </a:xfrm>
          <a:ln>
            <a:noFill/>
          </a:ln>
        </p:spPr>
        <p:txBody>
          <a:bodyPr/>
          <a:lstStyle/>
          <a:p>
            <a:pPr algn="ctr"/>
            <a:r>
              <a:rPr lang="en-IN" b="1" dirty="0"/>
              <a:t>Guidance by :- </a:t>
            </a:r>
            <a:r>
              <a:rPr lang="en-IN" b="1" dirty="0" smtClean="0"/>
              <a:t>PROF. </a:t>
            </a:r>
            <a:r>
              <a:rPr lang="en-IN" b="1" dirty="0" err="1" smtClean="0"/>
              <a:t>Aparna</a:t>
            </a:r>
            <a:r>
              <a:rPr lang="en-IN" b="1" dirty="0" smtClean="0"/>
              <a:t> </a:t>
            </a:r>
            <a:r>
              <a:rPr lang="en-IN" b="1" dirty="0" err="1"/>
              <a:t>Gurjar</a:t>
            </a:r>
            <a:r>
              <a:rPr lang="en-IN" sz="1900" b="1" dirty="0"/>
              <a:t> </a:t>
            </a:r>
          </a:p>
          <a:p>
            <a:endParaRPr lang="en-IN" dirty="0"/>
          </a:p>
        </p:txBody>
      </p:sp>
    </p:spTree>
    <p:extLst>
      <p:ext uri="{BB962C8B-B14F-4D97-AF65-F5344CB8AC3E}">
        <p14:creationId xmlns:p14="http://schemas.microsoft.com/office/powerpoint/2010/main" val="14446953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770917"/>
            <a:ext cx="9905998" cy="1478570"/>
          </a:xfrm>
        </p:spPr>
        <p:txBody>
          <a:bodyPr/>
          <a:lstStyle/>
          <a:p>
            <a:r>
              <a:rPr lang="en-IN" dirty="0"/>
              <a:t>Problem </a:t>
            </a:r>
            <a:r>
              <a:rPr lang="en-IN" dirty="0" smtClean="0"/>
              <a:t>Statement</a:t>
            </a:r>
            <a:endParaRPr lang="en-IN" dirty="0"/>
          </a:p>
        </p:txBody>
      </p:sp>
      <p:sp>
        <p:nvSpPr>
          <p:cNvPr id="3" name="Content Placeholder 2"/>
          <p:cNvSpPr>
            <a:spLocks noGrp="1"/>
          </p:cNvSpPr>
          <p:nvPr>
            <p:ph idx="1"/>
          </p:nvPr>
        </p:nvSpPr>
        <p:spPr/>
        <p:txBody>
          <a:bodyPr>
            <a:normAutofit fontScale="92500"/>
          </a:bodyPr>
          <a:lstStyle/>
          <a:p>
            <a:r>
              <a:rPr lang="en-US" dirty="0"/>
              <a:t>Design and implement a deep learning model capable of </a:t>
            </a:r>
            <a:r>
              <a:rPr lang="en-US" dirty="0" smtClean="0"/>
              <a:t>predicting </a:t>
            </a:r>
            <a:r>
              <a:rPr lang="en-US" dirty="0"/>
              <a:t>the sport being played based on video input. The model should be trained on a diverse dataset of sports i</a:t>
            </a:r>
            <a:r>
              <a:rPr lang="en-US" dirty="0" smtClean="0"/>
              <a:t>mages, </a:t>
            </a:r>
            <a:r>
              <a:rPr lang="en-US" dirty="0"/>
              <a:t>encompassing various sports such as football, basketball, tennis, and others. It should be able to analyze visual cues, motion patterns, and contextual information to infer the specific sport being played in real-time video streams or recorded footage. The objective is to develop a robust and efficient system that can automatically identify the sport being played, catering to applications in video content categorization, sports broadcasting, and real-time event detection. </a:t>
            </a:r>
            <a:endParaRPr lang="en-IN" dirty="0"/>
          </a:p>
        </p:txBody>
      </p:sp>
    </p:spTree>
    <p:extLst>
      <p:ext uri="{BB962C8B-B14F-4D97-AF65-F5344CB8AC3E}">
        <p14:creationId xmlns:p14="http://schemas.microsoft.com/office/powerpoint/2010/main" val="20254577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770917"/>
            <a:ext cx="9905998" cy="1478570"/>
          </a:xfrm>
        </p:spPr>
        <p:txBody>
          <a:bodyPr/>
          <a:lstStyle/>
          <a:p>
            <a:r>
              <a:rPr lang="en-IN" dirty="0" smtClean="0"/>
              <a:t>RESNET50</a:t>
            </a:r>
            <a:endParaRPr lang="en-IN" dirty="0"/>
          </a:p>
        </p:txBody>
      </p:sp>
      <p:sp>
        <p:nvSpPr>
          <p:cNvPr id="3" name="Content Placeholder 2"/>
          <p:cNvSpPr>
            <a:spLocks noGrp="1"/>
          </p:cNvSpPr>
          <p:nvPr>
            <p:ph idx="1"/>
          </p:nvPr>
        </p:nvSpPr>
        <p:spPr/>
        <p:txBody>
          <a:bodyPr>
            <a:normAutofit lnSpcReduction="10000"/>
          </a:bodyPr>
          <a:lstStyle/>
          <a:p>
            <a:r>
              <a:rPr lang="en-US" dirty="0"/>
              <a:t>ResNet50 is a convolutional neural network (CNN) architecture with 50 layers</a:t>
            </a:r>
            <a:r>
              <a:rPr lang="en-US" dirty="0" smtClean="0"/>
              <a:t>. Which are 48 </a:t>
            </a:r>
            <a:r>
              <a:rPr lang="en-US" dirty="0"/>
              <a:t>convolutional layers, </a:t>
            </a:r>
            <a:r>
              <a:rPr lang="en-US" dirty="0" smtClean="0"/>
              <a:t>one </a:t>
            </a:r>
            <a:r>
              <a:rPr lang="en-US" dirty="0" err="1" smtClean="0"/>
              <a:t>MaxPool</a:t>
            </a:r>
            <a:r>
              <a:rPr lang="en-US" dirty="0" smtClean="0"/>
              <a:t> </a:t>
            </a:r>
            <a:r>
              <a:rPr lang="en-US" dirty="0"/>
              <a:t>layer, and one average pool </a:t>
            </a:r>
            <a:r>
              <a:rPr lang="en-US" dirty="0" smtClean="0"/>
              <a:t>layer. </a:t>
            </a:r>
            <a:r>
              <a:rPr lang="en-US" dirty="0"/>
              <a:t>It incorporates skip connections, known as residual connections, to mitigate the vanishing gradient problem in deep networks. It consists of convolutional layers, residual blocks, identity blocks, and global average pooling, followed by fully connected layers for classification. ResNet50 is widely used in image classification, object detection, and image segmentation tasks due to its depth and superior performance.</a:t>
            </a:r>
            <a:endParaRPr lang="en-IN" dirty="0"/>
          </a:p>
        </p:txBody>
      </p:sp>
    </p:spTree>
    <p:extLst>
      <p:ext uri="{BB962C8B-B14F-4D97-AF65-F5344CB8AC3E}">
        <p14:creationId xmlns:p14="http://schemas.microsoft.com/office/powerpoint/2010/main" val="29259390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70323"/>
            <a:ext cx="9905998" cy="1478570"/>
          </a:xfrm>
        </p:spPr>
        <p:txBody>
          <a:bodyPr/>
          <a:lstStyle/>
          <a:p>
            <a:r>
              <a:rPr lang="en-IN" dirty="0" smtClean="0"/>
              <a:t>Dataset</a:t>
            </a:r>
            <a:endParaRPr lang="en-IN"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3264" t="10864" b="55207"/>
          <a:stretch/>
        </p:blipFill>
        <p:spPr>
          <a:xfrm>
            <a:off x="1032194" y="2161510"/>
            <a:ext cx="10572337" cy="2325188"/>
          </a:xfrm>
          <a:prstGeom prst="rect">
            <a:avLst/>
          </a:prstGeom>
        </p:spPr>
      </p:pic>
      <p:sp>
        <p:nvSpPr>
          <p:cNvPr id="6" name="TextBox 5"/>
          <p:cNvSpPr txBox="1"/>
          <p:nvPr/>
        </p:nvSpPr>
        <p:spPr>
          <a:xfrm>
            <a:off x="1032194" y="4665112"/>
            <a:ext cx="4167052" cy="369332"/>
          </a:xfrm>
          <a:prstGeom prst="rect">
            <a:avLst/>
          </a:prstGeom>
          <a:noFill/>
        </p:spPr>
        <p:txBody>
          <a:bodyPr wrap="square" rtlCol="0">
            <a:spAutoFit/>
          </a:bodyPr>
          <a:lstStyle/>
          <a:p>
            <a:r>
              <a:rPr lang="en-IN" dirty="0" smtClean="0"/>
              <a:t>1000 Images (.JPEG) of Each Sport </a:t>
            </a:r>
            <a:endParaRPr lang="en-IN" dirty="0"/>
          </a:p>
        </p:txBody>
      </p:sp>
      <p:sp>
        <p:nvSpPr>
          <p:cNvPr id="7" name="TextBox 6"/>
          <p:cNvSpPr txBox="1"/>
          <p:nvPr/>
        </p:nvSpPr>
        <p:spPr>
          <a:xfrm>
            <a:off x="1067684" y="5070063"/>
            <a:ext cx="10053455" cy="923330"/>
          </a:xfrm>
          <a:prstGeom prst="rect">
            <a:avLst/>
          </a:prstGeom>
          <a:noFill/>
        </p:spPr>
        <p:txBody>
          <a:bodyPr wrap="square" rtlCol="0">
            <a:spAutoFit/>
          </a:bodyPr>
          <a:lstStyle/>
          <a:p>
            <a:r>
              <a:rPr lang="en-IN" dirty="0">
                <a:hlinkClick r:id="rId3"/>
              </a:rPr>
              <a:t>https://</a:t>
            </a:r>
            <a:r>
              <a:rPr lang="en-IN" dirty="0" smtClean="0">
                <a:hlinkClick r:id="rId3"/>
              </a:rPr>
              <a:t>drive.google.com/drive/u/0/folders/1GQn4STiIvgky94x3qbhOh446vY_rLn2g</a:t>
            </a:r>
            <a:endParaRPr lang="en-IN" dirty="0" smtClean="0"/>
          </a:p>
          <a:p>
            <a:r>
              <a:rPr lang="en-IN" dirty="0">
                <a:hlinkClick r:id="rId4" action="ppaction://hlinkfile"/>
              </a:rPr>
              <a:t>Dataset</a:t>
            </a:r>
            <a:endParaRPr lang="en-IN" dirty="0" smtClean="0"/>
          </a:p>
          <a:p>
            <a:endParaRPr lang="en-IN" dirty="0" smtClean="0"/>
          </a:p>
        </p:txBody>
      </p:sp>
    </p:spTree>
    <p:extLst>
      <p:ext uri="{BB962C8B-B14F-4D97-AF65-F5344CB8AC3E}">
        <p14:creationId xmlns:p14="http://schemas.microsoft.com/office/powerpoint/2010/main" val="1250035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334998" cy="1184156"/>
          </a:xfrm>
        </p:spPr>
        <p:txBody>
          <a:bodyPr/>
          <a:lstStyle/>
          <a:p>
            <a:r>
              <a:rPr lang="en-IN" dirty="0" smtClean="0"/>
              <a:t>Model Accuracy &amp; Loss</a:t>
            </a:r>
            <a:endParaRPr lang="en-IN"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9247" y="1949041"/>
            <a:ext cx="5222730" cy="3917048"/>
          </a:xfrm>
        </p:spPr>
      </p:pic>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0664" y="1949041"/>
            <a:ext cx="5222731" cy="3917048"/>
          </a:xfrm>
          <a:prstGeom prst="rect">
            <a:avLst/>
          </a:prstGeom>
        </p:spPr>
      </p:pic>
    </p:spTree>
    <p:extLst>
      <p:ext uri="{BB962C8B-B14F-4D97-AF65-F5344CB8AC3E}">
        <p14:creationId xmlns:p14="http://schemas.microsoft.com/office/powerpoint/2010/main" val="5046575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bketeni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49555" y="979715"/>
            <a:ext cx="8756393" cy="4922023"/>
          </a:xfrm>
          <a:prstGeom prst="roundRect">
            <a:avLst>
              <a:gd name="adj" fmla="val 3885"/>
            </a:avLst>
          </a:prstGeom>
        </p:spPr>
      </p:pic>
      <p:sp>
        <p:nvSpPr>
          <p:cNvPr id="2" name="TextBox 1"/>
          <p:cNvSpPr txBox="1"/>
          <p:nvPr/>
        </p:nvSpPr>
        <p:spPr>
          <a:xfrm>
            <a:off x="1349555" y="6152606"/>
            <a:ext cx="8839474" cy="369332"/>
          </a:xfrm>
          <a:prstGeom prst="rect">
            <a:avLst/>
          </a:prstGeom>
          <a:noFill/>
        </p:spPr>
        <p:txBody>
          <a:bodyPr wrap="square" rtlCol="0">
            <a:spAutoFit/>
          </a:bodyPr>
          <a:lstStyle/>
          <a:p>
            <a:r>
              <a:rPr lang="en-IN" dirty="0" smtClean="0">
                <a:hlinkClick r:id="rId5" action="ppaction://hlinkfile"/>
              </a:rPr>
              <a:t>Real-time Input Video</a:t>
            </a:r>
            <a:r>
              <a:rPr lang="en-IN" dirty="0" smtClean="0"/>
              <a:t> </a:t>
            </a:r>
            <a:endParaRPr lang="en-IN" dirty="0"/>
          </a:p>
        </p:txBody>
      </p:sp>
      <p:sp>
        <p:nvSpPr>
          <p:cNvPr id="5" name="Title 1"/>
          <p:cNvSpPr>
            <a:spLocks noGrp="1"/>
          </p:cNvSpPr>
          <p:nvPr>
            <p:ph type="title"/>
          </p:nvPr>
        </p:nvSpPr>
        <p:spPr>
          <a:xfrm>
            <a:off x="1177890" y="109067"/>
            <a:ext cx="9308873" cy="870648"/>
          </a:xfrm>
        </p:spPr>
        <p:txBody>
          <a:bodyPr/>
          <a:lstStyle/>
          <a:p>
            <a:r>
              <a:rPr lang="en-IN" dirty="0" smtClean="0"/>
              <a:t>input</a:t>
            </a:r>
            <a:endParaRPr lang="en-IN" dirty="0"/>
          </a:p>
        </p:txBody>
      </p:sp>
    </p:spTree>
    <p:extLst>
      <p:ext uri="{BB962C8B-B14F-4D97-AF65-F5344CB8AC3E}">
        <p14:creationId xmlns:p14="http://schemas.microsoft.com/office/powerpoint/2010/main" val="51880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3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161" y="344198"/>
            <a:ext cx="9308873" cy="870648"/>
          </a:xfrm>
        </p:spPr>
        <p:txBody>
          <a:bodyPr/>
          <a:lstStyle/>
          <a:p>
            <a:r>
              <a:rPr lang="en-IN" dirty="0" smtClean="0"/>
              <a:t>Output</a:t>
            </a:r>
            <a:endParaRPr lang="en-IN" dirty="0"/>
          </a:p>
        </p:txBody>
      </p:sp>
      <p:pic>
        <p:nvPicPr>
          <p:cNvPr id="4" name="output_videoTabbleTenni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75682" y="1031966"/>
            <a:ext cx="8787221" cy="4939351"/>
          </a:xfrm>
        </p:spPr>
      </p:pic>
      <p:sp>
        <p:nvSpPr>
          <p:cNvPr id="5" name="TextBox 4"/>
          <p:cNvSpPr txBox="1"/>
          <p:nvPr/>
        </p:nvSpPr>
        <p:spPr>
          <a:xfrm>
            <a:off x="1349555" y="6152606"/>
            <a:ext cx="8839474" cy="369332"/>
          </a:xfrm>
          <a:prstGeom prst="rect">
            <a:avLst/>
          </a:prstGeom>
          <a:noFill/>
        </p:spPr>
        <p:txBody>
          <a:bodyPr wrap="square" rtlCol="0">
            <a:spAutoFit/>
          </a:bodyPr>
          <a:lstStyle/>
          <a:p>
            <a:r>
              <a:rPr lang="en-IN" dirty="0" smtClean="0">
                <a:hlinkClick r:id="rId5" action="ppaction://hlinkfile"/>
              </a:rPr>
              <a:t>Real-time Output Video</a:t>
            </a:r>
            <a:r>
              <a:rPr lang="en-IN" dirty="0" smtClean="0"/>
              <a:t> </a:t>
            </a:r>
            <a:endParaRPr lang="en-IN" dirty="0"/>
          </a:p>
        </p:txBody>
      </p:sp>
    </p:spTree>
    <p:extLst>
      <p:ext uri="{BB962C8B-B14F-4D97-AF65-F5344CB8AC3E}">
        <p14:creationId xmlns:p14="http://schemas.microsoft.com/office/powerpoint/2010/main" val="784171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4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0922" y="2408130"/>
            <a:ext cx="4789124" cy="1478570"/>
          </a:xfrm>
        </p:spPr>
        <p:txBody>
          <a:bodyPr>
            <a:normAutofit/>
          </a:bodyPr>
          <a:lstStyle/>
          <a:p>
            <a:r>
              <a:rPr lang="en-IN" sz="6000" i="1" dirty="0" smtClean="0">
                <a:effectLst>
                  <a:outerShdw blurRad="38100" dist="38100" dir="2700000" algn="tl">
                    <a:srgbClr val="000000">
                      <a:alpha val="43137"/>
                    </a:srgbClr>
                  </a:outerShdw>
                </a:effectLst>
                <a:latin typeface="Stencil" panose="040409050D0802020404" pitchFamily="82" charset="0"/>
                <a:cs typeface="Arial" panose="020B0604020202020204" pitchFamily="34" charset="0"/>
              </a:rPr>
              <a:t>Thank You</a:t>
            </a:r>
            <a:endParaRPr lang="en-IN" sz="6000" i="1" dirty="0">
              <a:effectLst>
                <a:outerShdw blurRad="38100" dist="38100" dir="2700000" algn="tl">
                  <a:srgbClr val="000000">
                    <a:alpha val="43137"/>
                  </a:srgbClr>
                </a:outerShdw>
              </a:effectLst>
              <a:latin typeface="Stencil" panose="040409050D0802020404" pitchFamily="82" charset="0"/>
              <a:cs typeface="Arial" panose="020B0604020202020204" pitchFamily="34" charset="0"/>
            </a:endParaRPr>
          </a:p>
        </p:txBody>
      </p:sp>
    </p:spTree>
    <p:extLst>
      <p:ext uri="{BB962C8B-B14F-4D97-AF65-F5344CB8AC3E}">
        <p14:creationId xmlns:p14="http://schemas.microsoft.com/office/powerpoint/2010/main" val="21157445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174</TotalTime>
  <Words>267</Words>
  <Application>Microsoft Office PowerPoint</Application>
  <PresentationFormat>Widescreen</PresentationFormat>
  <Paragraphs>19</Paragraphs>
  <Slides>8</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Courier New</vt:lpstr>
      <vt:lpstr>Stencil</vt:lpstr>
      <vt:lpstr>Trebuchet MS</vt:lpstr>
      <vt:lpstr>Tw Cen MT</vt:lpstr>
      <vt:lpstr>Circuit</vt:lpstr>
      <vt:lpstr>Deep Learning-Based  Sports Activity Recognition System for Video Analysis</vt:lpstr>
      <vt:lpstr>Problem Statement</vt:lpstr>
      <vt:lpstr>RESNET50</vt:lpstr>
      <vt:lpstr>Dataset</vt:lpstr>
      <vt:lpstr>Model Accuracy &amp; Loss</vt:lpstr>
      <vt:lpstr>input</vt:lpstr>
      <vt:lpstr>Output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Learning-Based  Sports Activity Recognition System for Video Analysis</dc:title>
  <dc:creator>Microsoft account</dc:creator>
  <cp:lastModifiedBy>MANAN JAIN</cp:lastModifiedBy>
  <cp:revision>18</cp:revision>
  <dcterms:created xsi:type="dcterms:W3CDTF">2024-04-01T14:07:36Z</dcterms:created>
  <dcterms:modified xsi:type="dcterms:W3CDTF">2024-04-02T10:02:30Z</dcterms:modified>
</cp:coreProperties>
</file>

<file path=docProps/thumbnail.jpeg>
</file>